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2" r:id="rId8"/>
    <p:sldId id="26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1" d="100"/>
          <a:sy n="81" d="100"/>
        </p:scale>
        <p:origin x="149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40" y="2226503"/>
            <a:ext cx="5917679" cy="2550877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6440" y="4777380"/>
            <a:ext cx="591767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498080" y="1828800"/>
            <a:ext cx="990599" cy="22865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236208" y="3264408"/>
            <a:ext cx="3859795" cy="228660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68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10204164">
              <a:off x="426788" y="456424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Rectangle 15"/>
            <p:cNvSpPr/>
            <p:nvPr/>
          </p:nvSpPr>
          <p:spPr>
            <a:xfrm>
              <a:off x="421503" y="402165"/>
              <a:ext cx="8327939" cy="31411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0800000">
              <a:off x="485023" y="2670079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1" y="4961454"/>
            <a:ext cx="642200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441" y="685800"/>
            <a:ext cx="6422004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0" y="5528192"/>
            <a:ext cx="6422004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73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2780895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Rectangle 8"/>
            <p:cNvSpPr/>
            <p:nvPr/>
          </p:nvSpPr>
          <p:spPr>
            <a:xfrm>
              <a:off x="485023" y="4343399"/>
              <a:ext cx="8182128" cy="211243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>
              <a:off x="485023" y="2854646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2005" cy="169272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488023"/>
            <a:ext cx="6422005" cy="2536857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4750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21010068">
              <a:off x="6359946" y="4309201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10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" name="TextBox 22"/>
          <p:cNvSpPr txBox="1"/>
          <p:nvPr/>
        </p:nvSpPr>
        <p:spPr bwMode="gray">
          <a:xfrm>
            <a:off x="647430" y="651690"/>
            <a:ext cx="60159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 bwMode="gray">
          <a:xfrm>
            <a:off x="7069418" y="2900292"/>
            <a:ext cx="6190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8060" y="927099"/>
            <a:ext cx="6160385" cy="2882179"/>
          </a:xfrm>
        </p:spPr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387278" y="3809278"/>
            <a:ext cx="5646143" cy="333113"/>
          </a:xfrm>
        </p:spPr>
        <p:txBody>
          <a:bodyPr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5000816"/>
            <a:ext cx="6343673" cy="101061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698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/>
            <p:nvPr/>
          </p:nvSpPr>
          <p:spPr bwMode="gray">
            <a:xfrm rot="21010068">
              <a:off x="6359946" y="431124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7"/>
            <p:cNvSpPr/>
            <p:nvPr/>
          </p:nvSpPr>
          <p:spPr bwMode="gray">
            <a:xfrm>
              <a:off x="485023" y="4381500"/>
              <a:ext cx="8182128" cy="2130508"/>
            </a:xfrm>
            <a:custGeom>
              <a:avLst/>
              <a:gdLst/>
              <a:ahLst/>
              <a:cxnLst/>
              <a:rect l="l" t="t" r="r" b="b"/>
              <a:pathLst>
                <a:path w="10000" h="9621">
                  <a:moveTo>
                    <a:pt x="0" y="0"/>
                  </a:moveTo>
                  <a:lnTo>
                    <a:pt x="0" y="2411"/>
                  </a:lnTo>
                  <a:lnTo>
                    <a:pt x="0" y="9586"/>
                  </a:lnTo>
                  <a:lnTo>
                    <a:pt x="0" y="9621"/>
                  </a:lnTo>
                  <a:lnTo>
                    <a:pt x="10000" y="9585"/>
                  </a:lnTo>
                  <a:cubicBezTo>
                    <a:pt x="9997" y="8144"/>
                    <a:pt x="10003" y="9571"/>
                    <a:pt x="10000" y="9586"/>
                  </a:cubicBezTo>
                  <a:cubicBezTo>
                    <a:pt x="9997" y="7194"/>
                    <a:pt x="9993" y="4803"/>
                    <a:pt x="9990" y="2411"/>
                  </a:cubicBezTo>
                  <a:lnTo>
                    <a:pt x="9990" y="0"/>
                  </a:lnTo>
                  <a:lnTo>
                    <a:pt x="9990" y="0"/>
                  </a:lnTo>
                  <a:lnTo>
                    <a:pt x="9534" y="253"/>
                  </a:lnTo>
                  <a:lnTo>
                    <a:pt x="9084" y="477"/>
                  </a:lnTo>
                  <a:lnTo>
                    <a:pt x="8628" y="669"/>
                  </a:lnTo>
                  <a:lnTo>
                    <a:pt x="8177" y="847"/>
                  </a:lnTo>
                  <a:lnTo>
                    <a:pt x="7726" y="984"/>
                  </a:lnTo>
                  <a:lnTo>
                    <a:pt x="7279" y="1087"/>
                  </a:lnTo>
                  <a:lnTo>
                    <a:pt x="6832" y="1176"/>
                  </a:lnTo>
                  <a:lnTo>
                    <a:pt x="6393" y="1236"/>
                  </a:lnTo>
                  <a:lnTo>
                    <a:pt x="5962" y="1279"/>
                  </a:lnTo>
                  <a:lnTo>
                    <a:pt x="5534" y="1294"/>
                  </a:lnTo>
                  <a:lnTo>
                    <a:pt x="5120" y="1294"/>
                  </a:lnTo>
                  <a:lnTo>
                    <a:pt x="4709" y="1294"/>
                  </a:lnTo>
                  <a:lnTo>
                    <a:pt x="4311" y="1266"/>
                  </a:lnTo>
                  <a:lnTo>
                    <a:pt x="3923" y="1221"/>
                  </a:lnTo>
                  <a:lnTo>
                    <a:pt x="3548" y="1161"/>
                  </a:lnTo>
                  <a:lnTo>
                    <a:pt x="3187" y="1101"/>
                  </a:lnTo>
                  <a:lnTo>
                    <a:pt x="2840" y="1026"/>
                  </a:lnTo>
                  <a:lnTo>
                    <a:pt x="2505" y="954"/>
                  </a:lnTo>
                  <a:lnTo>
                    <a:pt x="2192" y="865"/>
                  </a:lnTo>
                  <a:lnTo>
                    <a:pt x="1889" y="775"/>
                  </a:lnTo>
                  <a:lnTo>
                    <a:pt x="1346" y="579"/>
                  </a:lnTo>
                  <a:lnTo>
                    <a:pt x="882" y="400"/>
                  </a:lnTo>
                  <a:lnTo>
                    <a:pt x="511" y="253"/>
                  </a:lnTo>
                  <a:lnTo>
                    <a:pt x="234" y="11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2057400"/>
            <a:ext cx="6422005" cy="20955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1" y="5024908"/>
            <a:ext cx="6422004" cy="994891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7316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423593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2489200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440" y="3147164"/>
            <a:ext cx="2313432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05614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6"/>
          </p:nvPr>
        </p:nvSpPr>
        <p:spPr>
          <a:xfrm>
            <a:off x="3408471" y="3147164"/>
            <a:ext cx="2318918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2489200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60935" y="3147164"/>
            <a:ext cx="2316625" cy="2888366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294530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167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927100"/>
            <a:ext cx="6345260" cy="709864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440" y="4179596"/>
            <a:ext cx="2313432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9055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439" y="4837558"/>
            <a:ext cx="2313432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11125" y="4179595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53189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11125" y="484820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58642" y="4179596"/>
            <a:ext cx="2318918" cy="657962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08641" y="2489200"/>
            <a:ext cx="2015144" cy="1447342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58642" y="4837558"/>
            <a:ext cx="2318918" cy="1187321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0" name="Straight Connector 39"/>
          <p:cNvCxnSpPr/>
          <p:nvPr/>
        </p:nvCxnSpPr>
        <p:spPr>
          <a:xfrm>
            <a:off x="3290019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5849521" y="2489201"/>
            <a:ext cx="0" cy="3546328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1264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21301" y="6387910"/>
            <a:ext cx="990599" cy="228659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6133" y="6387910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468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20420" cy="6860798"/>
            <a:chOff x="-1588" y="0"/>
            <a:chExt cx="9120420" cy="6860798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4966650">
              <a:off x="4673046" y="5107506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</p:grpSp>
      <p:sp>
        <p:nvSpPr>
          <p:cNvPr id="17" name="Rectangle 16"/>
          <p:cNvSpPr/>
          <p:nvPr/>
        </p:nvSpPr>
        <p:spPr>
          <a:xfrm>
            <a:off x="414867" y="402165"/>
            <a:ext cx="4610565" cy="605367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 bwMode="gray">
          <a:xfrm rot="5400000">
            <a:off x="1299309" y="1765596"/>
            <a:ext cx="5995993" cy="3326809"/>
          </a:xfrm>
          <a:custGeom>
            <a:avLst/>
            <a:gdLst/>
            <a:ahLst/>
            <a:cxnLst/>
            <a:rect l="0" t="0" r="r" b="b"/>
            <a:pathLst>
              <a:path w="4960" h="2752">
                <a:moveTo>
                  <a:pt x="0" y="0"/>
                </a:moveTo>
                <a:lnTo>
                  <a:pt x="0" y="324"/>
                </a:lnTo>
                <a:lnTo>
                  <a:pt x="0" y="1992"/>
                </a:lnTo>
                <a:lnTo>
                  <a:pt x="0" y="2752"/>
                </a:lnTo>
                <a:lnTo>
                  <a:pt x="4960" y="2752"/>
                </a:lnTo>
                <a:lnTo>
                  <a:pt x="4960" y="1992"/>
                </a:lnTo>
                <a:lnTo>
                  <a:pt x="4960" y="324"/>
                </a:lnTo>
                <a:lnTo>
                  <a:pt x="4960" y="0"/>
                </a:lnTo>
                <a:lnTo>
                  <a:pt x="4960" y="0"/>
                </a:lnTo>
                <a:lnTo>
                  <a:pt x="4734" y="34"/>
                </a:lnTo>
                <a:lnTo>
                  <a:pt x="4510" y="64"/>
                </a:lnTo>
                <a:lnTo>
                  <a:pt x="4284" y="90"/>
                </a:lnTo>
                <a:lnTo>
                  <a:pt x="4060" y="114"/>
                </a:lnTo>
                <a:lnTo>
                  <a:pt x="3836" y="132"/>
                </a:lnTo>
                <a:lnTo>
                  <a:pt x="3614" y="146"/>
                </a:lnTo>
                <a:lnTo>
                  <a:pt x="3392" y="158"/>
                </a:lnTo>
                <a:lnTo>
                  <a:pt x="3174" y="166"/>
                </a:lnTo>
                <a:lnTo>
                  <a:pt x="2960" y="172"/>
                </a:lnTo>
                <a:lnTo>
                  <a:pt x="2748" y="174"/>
                </a:lnTo>
                <a:lnTo>
                  <a:pt x="2542" y="174"/>
                </a:lnTo>
                <a:lnTo>
                  <a:pt x="2338" y="174"/>
                </a:lnTo>
                <a:lnTo>
                  <a:pt x="2140" y="170"/>
                </a:lnTo>
                <a:lnTo>
                  <a:pt x="1948" y="164"/>
                </a:lnTo>
                <a:lnTo>
                  <a:pt x="1762" y="156"/>
                </a:lnTo>
                <a:lnTo>
                  <a:pt x="1582" y="148"/>
                </a:lnTo>
                <a:lnTo>
                  <a:pt x="1410" y="138"/>
                </a:lnTo>
                <a:lnTo>
                  <a:pt x="1244" y="128"/>
                </a:lnTo>
                <a:lnTo>
                  <a:pt x="1088" y="116"/>
                </a:lnTo>
                <a:lnTo>
                  <a:pt x="938" y="104"/>
                </a:lnTo>
                <a:lnTo>
                  <a:pt x="668" y="78"/>
                </a:lnTo>
                <a:lnTo>
                  <a:pt x="438" y="54"/>
                </a:lnTo>
                <a:lnTo>
                  <a:pt x="254" y="34"/>
                </a:lnTo>
                <a:lnTo>
                  <a:pt x="116" y="16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" name="Freeform 5"/>
          <p:cNvSpPr>
            <a:spLocks noEditPoints="1"/>
          </p:cNvSpPr>
          <p:nvPr/>
        </p:nvSpPr>
        <p:spPr bwMode="gray">
          <a:xfrm>
            <a:off x="0" y="0"/>
            <a:ext cx="9144000" cy="6858000"/>
          </a:xfrm>
          <a:custGeom>
            <a:avLst/>
            <a:gdLst/>
            <a:ahLst/>
            <a:cxnLst/>
            <a:rect l="0" t="0" r="r" b="b"/>
            <a:pathLst>
              <a:path w="5760" h="4320">
                <a:moveTo>
                  <a:pt x="0" y="0"/>
                </a:moveTo>
                <a:lnTo>
                  <a:pt x="0" y="4320"/>
                </a:lnTo>
                <a:lnTo>
                  <a:pt x="5760" y="4320"/>
                </a:lnTo>
                <a:lnTo>
                  <a:pt x="5760" y="0"/>
                </a:lnTo>
                <a:lnTo>
                  <a:pt x="0" y="0"/>
                </a:lnTo>
                <a:close/>
                <a:moveTo>
                  <a:pt x="5444" y="4004"/>
                </a:moveTo>
                <a:lnTo>
                  <a:pt x="324" y="4004"/>
                </a:lnTo>
                <a:lnTo>
                  <a:pt x="324" y="324"/>
                </a:lnTo>
                <a:lnTo>
                  <a:pt x="5444" y="324"/>
                </a:lnTo>
                <a:lnTo>
                  <a:pt x="5444" y="400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74928" y="1447799"/>
            <a:ext cx="1113516" cy="4572001"/>
          </a:xfrm>
        </p:spPr>
        <p:txBody>
          <a:bodyPr vert="eaVert" anchor="ctr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738" y="1447799"/>
            <a:ext cx="4416936" cy="4572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8546" y="6365498"/>
            <a:ext cx="3859795" cy="22866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9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970" y="927098"/>
            <a:ext cx="6343672" cy="709865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025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 bwMode="gray">
            <a:xfrm rot="16200000">
              <a:off x="3105027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/>
            <p:nvPr/>
          </p:nvSpPr>
          <p:spPr bwMode="gray">
            <a:xfrm rot="15687606">
              <a:off x="3320102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7534" y="2257588"/>
            <a:ext cx="3090672" cy="3020344"/>
          </a:xfrm>
        </p:spPr>
        <p:txBody>
          <a:bodyPr anchor="ctr"/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19261" y="2257588"/>
            <a:ext cx="3082516" cy="302034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4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440" y="2489200"/>
            <a:ext cx="3636980" cy="353060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0581" y="2489203"/>
            <a:ext cx="3636980" cy="3530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017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918" y="2489200"/>
            <a:ext cx="3633502" cy="75929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440" y="3248490"/>
            <a:ext cx="3636980" cy="2771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0581" y="2489200"/>
            <a:ext cx="3636979" cy="75663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0581" y="3245835"/>
            <a:ext cx="3636980" cy="27739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0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138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977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548536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/>
            <p:nvPr/>
          </p:nvSpPr>
          <p:spPr bwMode="gray">
            <a:xfrm rot="15687606">
              <a:off x="2769747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447800"/>
            <a:ext cx="2712590" cy="1495588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8927" y="1447800"/>
            <a:ext cx="3632850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441" y="3086845"/>
            <a:ext cx="2712589" cy="2933701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567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>
            <a:xfrm>
              <a:off x="5283673" y="402165"/>
              <a:ext cx="3465769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 bwMode="gray">
            <a:xfrm rot="16200000">
              <a:off x="2852610" y="1765596"/>
              <a:ext cx="5995993" cy="3326809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 rot="15687606">
              <a:off x="3074559" y="145837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440" y="1381390"/>
            <a:ext cx="2987089" cy="157480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722909" y="1320800"/>
            <a:ext cx="2791102" cy="4216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440" y="3086100"/>
            <a:ext cx="2987089" cy="24511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678616" y="295730"/>
            <a:ext cx="791308" cy="767687"/>
          </a:xfrm>
          <a:prstGeom prst="rect">
            <a:avLst/>
          </a:prstGeom>
        </p:spPr>
        <p:txBody>
          <a:bodyPr/>
          <a:lstStyle>
            <a:lvl1pPr algn="ctr">
              <a:defRPr sz="2800"/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3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-1588" y="0"/>
            <a:ext cx="9145588" cy="6860798"/>
            <a:chOff x="-1588" y="0"/>
            <a:chExt cx="9145588" cy="6860798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9118832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rcRect/>
              <a:stretch>
                <a:fillRect l="-16713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629943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5689832" y="0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6299432" y="5870198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/>
            <p:cNvSpPr/>
            <p:nvPr/>
          </p:nvSpPr>
          <p:spPr bwMode="gray">
            <a:xfrm rot="21010068">
              <a:off x="6359946" y="1790293"/>
              <a:ext cx="2377690" cy="317748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5" name="Freeform 24"/>
            <p:cNvSpPr/>
            <p:nvPr/>
          </p:nvSpPr>
          <p:spPr bwMode="gray">
            <a:xfrm>
              <a:off x="485023" y="1856450"/>
              <a:ext cx="8173954" cy="4535226"/>
            </a:xfrm>
            <a:custGeom>
              <a:avLst/>
              <a:gdLst/>
              <a:ahLst/>
              <a:cxnLst/>
              <a:rect l="0" t="0" r="r" b="b"/>
              <a:pathLst>
                <a:path w="4960" h="2752">
                  <a:moveTo>
                    <a:pt x="0" y="0"/>
                  </a:moveTo>
                  <a:lnTo>
                    <a:pt x="0" y="324"/>
                  </a:lnTo>
                  <a:lnTo>
                    <a:pt x="0" y="1992"/>
                  </a:lnTo>
                  <a:lnTo>
                    <a:pt x="0" y="2752"/>
                  </a:lnTo>
                  <a:lnTo>
                    <a:pt x="4960" y="2752"/>
                  </a:lnTo>
                  <a:lnTo>
                    <a:pt x="4960" y="1992"/>
                  </a:lnTo>
                  <a:lnTo>
                    <a:pt x="4960" y="324"/>
                  </a:lnTo>
                  <a:lnTo>
                    <a:pt x="4960" y="0"/>
                  </a:lnTo>
                  <a:lnTo>
                    <a:pt x="4960" y="0"/>
                  </a:lnTo>
                  <a:lnTo>
                    <a:pt x="4734" y="34"/>
                  </a:lnTo>
                  <a:lnTo>
                    <a:pt x="4510" y="64"/>
                  </a:lnTo>
                  <a:lnTo>
                    <a:pt x="4284" y="90"/>
                  </a:lnTo>
                  <a:lnTo>
                    <a:pt x="4060" y="114"/>
                  </a:lnTo>
                  <a:lnTo>
                    <a:pt x="3836" y="132"/>
                  </a:lnTo>
                  <a:lnTo>
                    <a:pt x="3614" y="146"/>
                  </a:lnTo>
                  <a:lnTo>
                    <a:pt x="3392" y="158"/>
                  </a:lnTo>
                  <a:lnTo>
                    <a:pt x="3174" y="166"/>
                  </a:lnTo>
                  <a:lnTo>
                    <a:pt x="2960" y="172"/>
                  </a:lnTo>
                  <a:lnTo>
                    <a:pt x="2748" y="174"/>
                  </a:lnTo>
                  <a:lnTo>
                    <a:pt x="2542" y="174"/>
                  </a:lnTo>
                  <a:lnTo>
                    <a:pt x="2338" y="174"/>
                  </a:lnTo>
                  <a:lnTo>
                    <a:pt x="2140" y="170"/>
                  </a:lnTo>
                  <a:lnTo>
                    <a:pt x="1948" y="164"/>
                  </a:lnTo>
                  <a:lnTo>
                    <a:pt x="1762" y="156"/>
                  </a:lnTo>
                  <a:lnTo>
                    <a:pt x="1582" y="148"/>
                  </a:lnTo>
                  <a:lnTo>
                    <a:pt x="1410" y="138"/>
                  </a:lnTo>
                  <a:lnTo>
                    <a:pt x="1244" y="128"/>
                  </a:lnTo>
                  <a:lnTo>
                    <a:pt x="1088" y="116"/>
                  </a:lnTo>
                  <a:lnTo>
                    <a:pt x="938" y="104"/>
                  </a:lnTo>
                  <a:lnTo>
                    <a:pt x="668" y="78"/>
                  </a:lnTo>
                  <a:lnTo>
                    <a:pt x="438" y="54"/>
                  </a:lnTo>
                  <a:lnTo>
                    <a:pt x="254" y="34"/>
                  </a:lnTo>
                  <a:lnTo>
                    <a:pt x="116" y="1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0"/>
              <a:ext cx="9144000" cy="6858000"/>
            </a:xfrm>
            <a:custGeom>
              <a:avLst/>
              <a:gdLst/>
              <a:ahLst/>
              <a:cxnLst/>
              <a:rect l="0" t="0" r="r" b="b"/>
              <a:pathLst>
                <a:path w="5760" h="4320">
                  <a:moveTo>
                    <a:pt x="0" y="0"/>
                  </a:moveTo>
                  <a:lnTo>
                    <a:pt x="0" y="4320"/>
                  </a:lnTo>
                  <a:lnTo>
                    <a:pt x="5760" y="4320"/>
                  </a:lnTo>
                  <a:lnTo>
                    <a:pt x="5760" y="0"/>
                  </a:lnTo>
                  <a:lnTo>
                    <a:pt x="0" y="0"/>
                  </a:lnTo>
                  <a:close/>
                  <a:moveTo>
                    <a:pt x="5444" y="4004"/>
                  </a:moveTo>
                  <a:lnTo>
                    <a:pt x="324" y="4004"/>
                  </a:lnTo>
                  <a:lnTo>
                    <a:pt x="324" y="324"/>
                  </a:lnTo>
                  <a:lnTo>
                    <a:pt x="5444" y="324"/>
                  </a:lnTo>
                  <a:lnTo>
                    <a:pt x="5444" y="400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440" y="927099"/>
            <a:ext cx="6345260" cy="7098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4382" y="2489200"/>
            <a:ext cx="6345260" cy="353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74443" y="6365498"/>
            <a:ext cx="990599" cy="22865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 b="1" i="0">
                <a:solidFill>
                  <a:schemeClr val="accent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0843" y="6365497"/>
            <a:ext cx="3859795" cy="2286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7745644" y="0"/>
            <a:ext cx="685800" cy="109945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678616" y="295730"/>
            <a:ext cx="791308" cy="767687"/>
          </a:xfrm>
          <a:prstGeom prst="rect">
            <a:avLst/>
          </a:prstGeom>
        </p:spPr>
        <p:txBody>
          <a:bodyPr anchor="b"/>
          <a:lstStyle>
            <a:lvl1pPr algn="ctr">
              <a:defRPr sz="2800">
                <a:solidFill>
                  <a:schemeClr val="bg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47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b="0" i="0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83464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3444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0876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0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5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439" y="1887138"/>
            <a:ext cx="5917679" cy="2550877"/>
          </a:xfrm>
        </p:spPr>
        <p:txBody>
          <a:bodyPr/>
          <a:lstStyle/>
          <a:p>
            <a:r>
              <a:rPr sz="4400" b="1" dirty="0"/>
              <a:t>AI Pipeline for Image Segmentation and Object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7842" y="4777380"/>
            <a:ext cx="5917679" cy="861420"/>
          </a:xfrm>
        </p:spPr>
        <p:txBody>
          <a:bodyPr/>
          <a:lstStyle/>
          <a:p>
            <a:r>
              <a:rPr lang="en-US" b="1" dirty="0"/>
              <a:t>Monalisa Burma</a:t>
            </a:r>
            <a:endParaRPr b="1" dirty="0"/>
          </a:p>
          <a:p>
            <a:r>
              <a:rPr lang="en-US" b="1" dirty="0"/>
              <a:t>06/08/2024</a:t>
            </a:r>
            <a:endParaRPr b="1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aim of this project was to develop an advanced AI pipeline capable of performing comprehensive image analysis by segmenting, identifying, and extracting detailed information from objects within an image.</a:t>
            </a:r>
          </a:p>
          <a:p>
            <a:r>
              <a:rPr lang="en-US" dirty="0"/>
              <a:t>The pipeline processes an input image to identify individual objects, extract relevant data, and generate meaningful summaries.</a:t>
            </a:r>
          </a:p>
          <a:p>
            <a:r>
              <a:rPr lang="en-US" dirty="0"/>
              <a:t>The final output integrates these insights into a visually annotated image and a detailed summary table, providing a powerful tool for understanding and interpreting complex image content.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Approach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sz="2400" b="1" dirty="0"/>
              <a:t>Key Steps:</a:t>
            </a:r>
          </a:p>
          <a:p>
            <a:r>
              <a:rPr dirty="0"/>
              <a:t>Image Segmentation</a:t>
            </a:r>
          </a:p>
          <a:p>
            <a:r>
              <a:rPr dirty="0"/>
              <a:t>Object Extraction &amp; Storage</a:t>
            </a:r>
          </a:p>
          <a:p>
            <a:r>
              <a:rPr dirty="0"/>
              <a:t>Object Identification</a:t>
            </a:r>
          </a:p>
          <a:p>
            <a:r>
              <a:rPr dirty="0"/>
              <a:t>Text/Data Extraction (OCR)</a:t>
            </a:r>
          </a:p>
          <a:p>
            <a:r>
              <a:rPr dirty="0"/>
              <a:t>Summarization and Data Mapping</a:t>
            </a:r>
          </a:p>
          <a:p>
            <a:r>
              <a:rPr dirty="0"/>
              <a:t>Output Generation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Implementation Highlights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337847"/>
            <a:ext cx="7808278" cy="4072380"/>
          </a:xfrm>
        </p:spPr>
        <p:txBody>
          <a:bodyPr>
            <a:normAutofit fontScale="47500" lnSpcReduction="20000"/>
          </a:bodyPr>
          <a:lstStyle/>
          <a:p>
            <a:r>
              <a:rPr sz="3400" b="1" dirty="0"/>
              <a:t>Segmentation</a:t>
            </a:r>
            <a:r>
              <a:rPr lang="en-US" sz="3400" b="1" dirty="0"/>
              <a:t>: </a:t>
            </a:r>
            <a:r>
              <a:rPr lang="en-US" sz="3400" dirty="0"/>
              <a:t>Implemented segmentation using a pre-trained model. Successfully segmented objects within the image and visualized the results.</a:t>
            </a:r>
          </a:p>
          <a:p>
            <a:r>
              <a:rPr sz="3400" b="1" dirty="0"/>
              <a:t>Extraction &amp; Storage: </a:t>
            </a:r>
            <a:r>
              <a:rPr sz="3400" dirty="0"/>
              <a:t>Stored segmented objects with metadata.</a:t>
            </a:r>
            <a:endParaRPr lang="en-US" sz="3400" dirty="0"/>
          </a:p>
          <a:p>
            <a:r>
              <a:rPr lang="en-US" sz="3400" b="1" dirty="0"/>
              <a:t>Object Identification: </a:t>
            </a:r>
            <a:r>
              <a:rPr lang="en-US" sz="3400" dirty="0"/>
              <a:t>Used an image captioning model to generate descriptions for each object. Successfully identified and described each object.</a:t>
            </a:r>
            <a:endParaRPr sz="3400" dirty="0"/>
          </a:p>
          <a:p>
            <a:r>
              <a:rPr lang="en-US" sz="3400" b="1" dirty="0"/>
              <a:t>Text/Data Extraction from Objects </a:t>
            </a:r>
            <a:r>
              <a:rPr sz="3400" b="1" dirty="0"/>
              <a:t>: </a:t>
            </a:r>
            <a:r>
              <a:rPr lang="en-US" sz="3400" dirty="0"/>
              <a:t>Extracted text from object images using OCR. </a:t>
            </a:r>
            <a:r>
              <a:rPr sz="3400" dirty="0"/>
              <a:t>Summarization: Created summaries of object attributes.</a:t>
            </a:r>
            <a:endParaRPr lang="en-US" sz="3400" dirty="0"/>
          </a:p>
          <a:p>
            <a:r>
              <a:rPr lang="en-US" sz="3400" b="1" dirty="0"/>
              <a:t>Summarize Object Attributes: </a:t>
            </a:r>
            <a:r>
              <a:rPr lang="en-US" sz="3400" dirty="0"/>
              <a:t>Generated summaries for each object’s attributes. Created concise summaries that captured key information.</a:t>
            </a:r>
            <a:endParaRPr sz="3400" dirty="0"/>
          </a:p>
          <a:p>
            <a:r>
              <a:rPr sz="3400" b="1" dirty="0"/>
              <a:t>Data Mapping : </a:t>
            </a:r>
            <a:r>
              <a:rPr lang="en-US" sz="3400" dirty="0"/>
              <a:t>Mapped descriptions, text, and summaries to each object in a structured format. Data mapping was successfully completed and saved as a CSV/JSON file. </a:t>
            </a:r>
          </a:p>
          <a:p>
            <a:r>
              <a:rPr lang="en-US" sz="3400" b="1" dirty="0"/>
              <a:t>Final Output: </a:t>
            </a:r>
            <a:r>
              <a:rPr lang="en-US" sz="3400" dirty="0"/>
              <a:t>Produced a final annotated image and summary table. The output clearly visualized the results of the pipeline.</a:t>
            </a:r>
          </a:p>
          <a:p>
            <a:endParaRPr lang="en-US" dirty="0"/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E358-4490-C787-A398-45D30B84E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Segmented Image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3CE862-CC68-81DE-EC87-B46AC82E1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25" y="2262433"/>
            <a:ext cx="9048750" cy="433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1666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Challenges and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82" y="2489200"/>
            <a:ext cx="6846744" cy="3530600"/>
          </a:xfrm>
        </p:spPr>
        <p:txBody>
          <a:bodyPr/>
          <a:lstStyle/>
          <a:p>
            <a:r>
              <a:rPr lang="en-US" b="1" dirty="0"/>
              <a:t>Model Performance: </a:t>
            </a:r>
            <a:r>
              <a:rPr lang="en-US" dirty="0"/>
              <a:t>Fine-tuning models for accuracy.</a:t>
            </a:r>
          </a:p>
          <a:p>
            <a:r>
              <a:rPr lang="en-US" b="1" dirty="0"/>
              <a:t>Data Mapping Complexity:</a:t>
            </a:r>
            <a:r>
              <a:rPr lang="en-US" dirty="0"/>
              <a:t> Ensuring accurate data mapping.</a:t>
            </a:r>
          </a:p>
          <a:p>
            <a:r>
              <a:rPr lang="en-US" b="1" dirty="0"/>
              <a:t>Resource Limitations: </a:t>
            </a:r>
            <a:r>
              <a:rPr lang="en-US" dirty="0"/>
              <a:t>High computational resources required.</a:t>
            </a:r>
          </a:p>
          <a:p>
            <a:r>
              <a:rPr lang="en-US" b="1" dirty="0"/>
              <a:t>Text Extraction Accuracy: </a:t>
            </a:r>
            <a:r>
              <a:rPr lang="en-US" dirty="0"/>
              <a:t>OCR struggled with certain text types.</a:t>
            </a:r>
          </a:p>
          <a:p>
            <a:r>
              <a:rPr lang="en-US" b="1" dirty="0"/>
              <a:t>Output Visualization: </a:t>
            </a:r>
            <a:r>
              <a:rPr lang="en-US" dirty="0"/>
              <a:t>Ensuring clear and effective layout.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6216AD-90CE-E459-4DA3-A2BA77CD0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53" y="2304316"/>
            <a:ext cx="8116478" cy="39839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DDC8D62-697D-E5A9-6EEE-0A016BCAC57D}"/>
              </a:ext>
            </a:extLst>
          </p:cNvPr>
          <p:cNvSpPr txBox="1">
            <a:spLocks/>
          </p:cNvSpPr>
          <p:nvPr/>
        </p:nvSpPr>
        <p:spPr>
          <a:xfrm>
            <a:off x="865970" y="927098"/>
            <a:ext cx="6343672" cy="70986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b="1" dirty="0"/>
              <a:t>Final Output Image</a:t>
            </a:r>
          </a:p>
        </p:txBody>
      </p:sp>
    </p:spTree>
    <p:extLst>
      <p:ext uri="{BB962C8B-B14F-4D97-AF65-F5344CB8AC3E}">
        <p14:creationId xmlns:p14="http://schemas.microsoft.com/office/powerpoint/2010/main" val="1666737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A79F-663D-64DE-2E7F-FCA2A2B5F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D89ED-5CD4-8AD0-DA75-9E3F0ABE7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82" y="2489200"/>
            <a:ext cx="6799610" cy="3530600"/>
          </a:xfrm>
        </p:spPr>
        <p:txBody>
          <a:bodyPr/>
          <a:lstStyle/>
          <a:p>
            <a:r>
              <a:rPr lang="en-US" dirty="0"/>
              <a:t>Successfully created a comprehensive pipeline that provides detailed insights and visualizations of image content.</a:t>
            </a:r>
          </a:p>
          <a:p>
            <a:r>
              <a:rPr lang="en-US" dirty="0"/>
              <a:t>This project demonstrates the effectiveness of combining AI methodologies for image analysis. Future work could focus on further refinement and extension of the pipeline for more complex applications.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26326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44</TotalTime>
  <Words>371</Words>
  <Application>Microsoft Office PowerPoint</Application>
  <PresentationFormat>On-screen Show (4:3)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AI Pipeline for Image Segmentation and Object Analysis</vt:lpstr>
      <vt:lpstr>Introduction</vt:lpstr>
      <vt:lpstr>Approach Overview</vt:lpstr>
      <vt:lpstr>Implementation Highlights</vt:lpstr>
      <vt:lpstr>Segmented Image</vt:lpstr>
      <vt:lpstr>Challenges and Results</vt:lpstr>
      <vt:lpstr>PowerPoint Presentation</vt:lpstr>
      <vt:lpstr>Results and 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nitish kumar Verma</dc:creator>
  <cp:keywords/>
  <dc:description>generated using python-pptx</dc:description>
  <cp:lastModifiedBy>nitish kumar Verma</cp:lastModifiedBy>
  <cp:revision>4</cp:revision>
  <dcterms:created xsi:type="dcterms:W3CDTF">2013-01-27T09:14:16Z</dcterms:created>
  <dcterms:modified xsi:type="dcterms:W3CDTF">2024-08-06T17:33:39Z</dcterms:modified>
  <cp:category/>
</cp:coreProperties>
</file>

<file path=docProps/thumbnail.jpeg>
</file>